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Cabin"/>
      <p:regular r:id="rId42"/>
      <p:bold r:id="rId43"/>
      <p:italic r:id="rId44"/>
      <p:boldItalic r:id="rId45"/>
    </p:embeddedFont>
    <p:embeddedFont>
      <p:font typeface="Source Sans 3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0" roundtripDataSignature="AMtx7mgVhs0uddWQfNkg3xcxxv59dV1Y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Cabin-regular.fntdata"/><Relationship Id="rId41" Type="http://schemas.openxmlformats.org/officeDocument/2006/relationships/slide" Target="slides/slide36.xml"/><Relationship Id="rId44" Type="http://schemas.openxmlformats.org/officeDocument/2006/relationships/font" Target="fonts/Cabin-italic.fntdata"/><Relationship Id="rId43" Type="http://schemas.openxmlformats.org/officeDocument/2006/relationships/font" Target="fonts/Cabin-bold.fntdata"/><Relationship Id="rId46" Type="http://schemas.openxmlformats.org/officeDocument/2006/relationships/font" Target="fonts/SourceSans3-regular.fntdata"/><Relationship Id="rId45" Type="http://schemas.openxmlformats.org/officeDocument/2006/relationships/font" Target="fonts/Cabin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ourceSans3-italic.fntdata"/><Relationship Id="rId47" Type="http://schemas.openxmlformats.org/officeDocument/2006/relationships/font" Target="fonts/SourceSans3-bold.fntdata"/><Relationship Id="rId49" Type="http://schemas.openxmlformats.org/officeDocument/2006/relationships/font" Target="fonts/SourceSans3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5fb585fa2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1e5fb585fa2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353ab694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d353ab694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40a18ca1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3040a18ca1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40a18ca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3040a18ca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d353ab694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d353ab694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83ed7b8d6f_1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83ed7b8d6f_1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353ab694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d353ab694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c232076b6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c232076b6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Now lets gonna talk about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e6b3361b3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1e6b3361b3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38b7642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2d38b7642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588b3c1b9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e588b3c1b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40a18ca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3040a18ca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040a18ca1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040a18ca1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d37c1f210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d37c1f210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232076b6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2c232076b6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391dbe61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d391dbe61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d391dbe61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2d391dbe61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6cf256e29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2c6cf256e29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d391dbe61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d391dbe61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d391dbe61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2d391dbe61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d391dbe61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2d391dbe61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c4ffad01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2ec4ffad01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d391dbe61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d391dbe61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d391dbe61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2d391dbe61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d391dbe61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d391dbe61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391dbe61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2d391dbe61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391dbe61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2d391dbe61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d391dbe61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2d391dbe61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c232076b6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2c232076b6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08974b7ac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2c08974b7ac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7a742173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1e7a742173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232076b6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2c232076b6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bd7d914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21bd7d914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6b3361b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1e6b3361b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bd7d914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1bd7d914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ec4ffad010_0_661"/>
          <p:cNvSpPr txBox="1"/>
          <p:nvPr>
            <p:ph type="title"/>
          </p:nvPr>
        </p:nvSpPr>
        <p:spPr>
          <a:xfrm>
            <a:off x="213298" y="294240"/>
            <a:ext cx="23463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4300" u="none" cap="none" strike="noStrike">
                <a:solidFill>
                  <a:srgbClr val="C5513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800"/>
            </a:lvl9pPr>
          </a:lstStyle>
          <a:p/>
        </p:txBody>
      </p:sp>
      <p:sp>
        <p:nvSpPr>
          <p:cNvPr id="15" name="Google Shape;15;g2ec4ffad010_0_661"/>
          <p:cNvSpPr txBox="1"/>
          <p:nvPr>
            <p:ph idx="1" type="body"/>
          </p:nvPr>
        </p:nvSpPr>
        <p:spPr>
          <a:xfrm>
            <a:off x="297847" y="1031424"/>
            <a:ext cx="8548200" cy="3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2400" u="none" cap="none" strike="noStrike">
                <a:solidFill>
                  <a:srgbClr val="464650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g2ec4ffad010_0_661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41575" spcFirstLastPara="1" rIns="41575" wrap="square" tIns="41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g2ec4ffad010_0_6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41575" spcFirstLastPara="1" rIns="41575" wrap="square" tIns="41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g2ec4ffad010_0_661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4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"/>
          <p:cNvCxnSpPr/>
          <p:nvPr/>
        </p:nvCxnSpPr>
        <p:spPr>
          <a:xfrm>
            <a:off x="3748250" y="943350"/>
            <a:ext cx="0" cy="2494800"/>
          </a:xfrm>
          <a:prstGeom prst="straightConnector1">
            <a:avLst/>
          </a:prstGeom>
          <a:noFill/>
          <a:ln cap="flat" cmpd="sng" w="9525">
            <a:solidFill>
              <a:srgbClr val="2E297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"/>
          <p:cNvSpPr txBox="1"/>
          <p:nvPr>
            <p:ph type="ctrTitle"/>
          </p:nvPr>
        </p:nvSpPr>
        <p:spPr>
          <a:xfrm>
            <a:off x="4267200" y="1314650"/>
            <a:ext cx="4310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Análise de Justiça em Modelos de Aprendizado de Máquina</a:t>
            </a:r>
            <a:endParaRPr b="1" sz="2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4239750" y="2585250"/>
            <a:ext cx="4365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18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Lucas Sena, Daniel Santos, Valdeclebio Costa e Amarildo Filho</a:t>
            </a:r>
            <a:endParaRPr b="0" i="0" sz="18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150" y="1683463"/>
            <a:ext cx="3250049" cy="9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e5fb585fa2_1_28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Métodos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Justos de ML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26" name="Google Shape;126;g1e5fb585fa2_1_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g1e5fb585fa2_1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600"/>
            <a:ext cx="8839199" cy="3118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d353ab6948_0_106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Pre-processing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33" name="Google Shape;133;g2d353ab6948_0_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g2d353ab6948_0_106"/>
          <p:cNvSpPr txBox="1"/>
          <p:nvPr>
            <p:ph type="ctrTitle"/>
          </p:nvPr>
        </p:nvSpPr>
        <p:spPr>
          <a:xfrm>
            <a:off x="98675" y="933713"/>
            <a:ext cx="86400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Data Repairer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Transforma a distribuição de dados para que uma determinada distribuição de recursos seja marginalmente independente do atributo sensível, 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Label Flipping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Inverte</a:t>
            </a:r>
            <a:r>
              <a:rPr lang="en" sz="2100">
                <a:solidFill>
                  <a:srgbClr val="1F1F1F"/>
                </a:solidFill>
              </a:rPr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os rótulos de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uma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fração dos dados de treinamento de acordo com o método Fair Ordering-Based Noise Correction.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Prevalence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Gera uma amostra de treinamento com prevalência balanceada controlável para os grupos no conjunto de dados, seja por subamostragem ou sobreamostragem.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Massaging: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Inverte os rótulos selecionados para reduzir a disparidade de prevalência entre grupos.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Correlation Suppression: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Remove recursos altamente correlacionados com o atributo confidencial.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Feature Importance Suppression: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Remove os recursos mais importantes em relação ao atributo sensível.</a:t>
            </a:r>
            <a:endParaRPr sz="2100">
              <a:solidFill>
                <a:srgbClr val="1F1F1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040a18ca14_0_1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In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-processing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40" name="Google Shape;140;g3040a18ca14_0_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g3040a18ca14_0_1"/>
          <p:cNvSpPr txBox="1"/>
          <p:nvPr>
            <p:ph type="ctrTitle"/>
          </p:nvPr>
        </p:nvSpPr>
        <p:spPr>
          <a:xfrm>
            <a:off x="98675" y="933713"/>
            <a:ext cx="8640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FairGBM</a:t>
            </a:r>
            <a:r>
              <a:rPr b="1" lang="en" sz="1600">
                <a:latin typeface="Source Sans 3"/>
                <a:ea typeface="Source Sans 3"/>
                <a:cs typeface="Source Sans 3"/>
                <a:sym typeface="Source Sans 3"/>
              </a:rPr>
              <a:t>: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Novo método onde um algoritmo de boosting tree (LightGBM) está sujeito a restrições de justiça predefinidas.</a:t>
            </a:r>
            <a:endParaRPr sz="2100">
              <a:solidFill>
                <a:srgbClr val="1F1F1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Fairlearn Classifi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er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Modelos do pacote de reduções Fairlearn. Possível parametrização para métodos ExponenciatedGradient e GridSearch.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040a18ca14_0_12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Post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-processing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47" name="Google Shape;147;g3040a18ca14_0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g3040a18ca14_0_12"/>
          <p:cNvSpPr txBox="1"/>
          <p:nvPr>
            <p:ph type="ctrTitle"/>
          </p:nvPr>
        </p:nvSpPr>
        <p:spPr>
          <a:xfrm>
            <a:off x="98675" y="933713"/>
            <a:ext cx="86400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Group 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Threshold</a:t>
            </a:r>
            <a:r>
              <a:rPr b="1" lang="en" sz="1600">
                <a:latin typeface="Source Sans 3"/>
                <a:ea typeface="Source Sans 3"/>
                <a:cs typeface="Source Sans 3"/>
                <a:sym typeface="Source Sans 3"/>
              </a:rPr>
              <a:t>: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Ajusta o limite por grupo para obter um determinado critério de justiça (por exemplo, todos os grupos com 10% de FPR)</a:t>
            </a:r>
            <a:endParaRPr sz="2100">
              <a:solidFill>
                <a:srgbClr val="1F1F1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Balanced Group Threshold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Ajusta o limite por grupo para obter um determinado critério de justiça, ao mesmo tempo que satisfaz uma restrição global (por exemplo, Paridade Demográfica com um FPR global de 10%)</a:t>
            </a:r>
            <a:endParaRPr sz="2100">
              <a:solidFill>
                <a:srgbClr val="1F1F1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d353ab6948_0_38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Justiça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54" name="Google Shape;154;g2d353ab6948_0_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g2d353ab6948_0_38"/>
          <p:cNvSpPr txBox="1"/>
          <p:nvPr>
            <p:ph type="ctrTitle"/>
          </p:nvPr>
        </p:nvSpPr>
        <p:spPr>
          <a:xfrm>
            <a:off x="128550" y="928400"/>
            <a:ext cx="8459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215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1600"/>
              <a:buFont typeface="Source Sans 3"/>
              <a:buChar char="●"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Igualdade</a:t>
            </a:r>
            <a:r>
              <a:rPr b="1" lang="en" sz="1100"/>
              <a:t> 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de</a:t>
            </a:r>
            <a:r>
              <a:rPr b="1" lang="en" sz="1100"/>
              <a:t> 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Oportunidade (</a:t>
            </a:r>
            <a:r>
              <a:rPr b="1" i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Equal Opportunity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)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Capacidade de um modelo de prever corretamente um determinado resultado positivo para ambos os grupos protegidos e não protegidos com taxas equivalentes.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56" name="Google Shape;156;g2d353ab6948_0_38"/>
          <p:cNvSpPr txBox="1"/>
          <p:nvPr/>
        </p:nvSpPr>
        <p:spPr>
          <a:xfrm>
            <a:off x="1209600" y="3256875"/>
            <a:ext cx="6724800" cy="1012200"/>
          </a:xfrm>
          <a:prstGeom prst="rect">
            <a:avLst/>
          </a:prstGeom>
          <a:noFill/>
          <a:ln cap="flat" cmpd="sng" w="19050">
            <a:solidFill>
              <a:srgbClr val="2E29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57" name="Google Shape;157;g2d353ab6948_0_38"/>
          <p:cNvSpPr txBox="1"/>
          <p:nvPr/>
        </p:nvSpPr>
        <p:spPr>
          <a:xfrm>
            <a:off x="446950" y="4635200"/>
            <a:ext cx="8519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Cynthia Dwork. 2006. Differential privacy. In International Colloquium on Automata, Languages, and Programming. Springer, 1–12.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g2d353ab6948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013" y="3543900"/>
            <a:ext cx="32670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d353ab6948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5000" y="1795575"/>
            <a:ext cx="1471136" cy="51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d353ab6948_0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9600" y="2480375"/>
            <a:ext cx="417195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83ed7b8d6f_1_635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Justiça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66" name="Google Shape;166;g283ed7b8d6f_1_6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g283ed7b8d6f_1_635"/>
          <p:cNvSpPr txBox="1"/>
          <p:nvPr>
            <p:ph type="ctrTitle"/>
          </p:nvPr>
        </p:nvSpPr>
        <p:spPr>
          <a:xfrm>
            <a:off x="128550" y="928400"/>
            <a:ext cx="8459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215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1600"/>
              <a:buFont typeface="Source Sans 3"/>
              <a:buChar char="●"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Igualdade Preditiva (</a:t>
            </a:r>
            <a:r>
              <a:rPr b="1" i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Predictive Equality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)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T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axa de falsos positivos (FP) deve ser a mesma entre grupos protegidos e não protegidos, evitando que um grupo seja prejudicado por uma maior taxa de falsos positivos.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68" name="Google Shape;168;g283ed7b8d6f_1_635"/>
          <p:cNvSpPr txBox="1"/>
          <p:nvPr/>
        </p:nvSpPr>
        <p:spPr>
          <a:xfrm>
            <a:off x="1276975" y="3245625"/>
            <a:ext cx="6724800" cy="1012200"/>
          </a:xfrm>
          <a:prstGeom prst="rect">
            <a:avLst/>
          </a:prstGeom>
          <a:noFill/>
          <a:ln cap="flat" cmpd="sng" w="19050">
            <a:solidFill>
              <a:srgbClr val="2E29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69" name="Google Shape;169;g283ed7b8d6f_1_635"/>
          <p:cNvSpPr txBox="1"/>
          <p:nvPr/>
        </p:nvSpPr>
        <p:spPr>
          <a:xfrm>
            <a:off x="446950" y="4635200"/>
            <a:ext cx="8519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Cynthia Dwork. 2006. Differential privacy. In International Colloquium on Automata, Languages, and Programming. Springer, 1–12.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g283ed7b8d6f_1_6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387" y="3554925"/>
            <a:ext cx="3878117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283ed7b8d6f_1_6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1611" y="1757600"/>
            <a:ext cx="1729675" cy="5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83ed7b8d6f_1_6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6975" y="2412038"/>
            <a:ext cx="4259849" cy="58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353ab6948_0_56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Justiça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78" name="Google Shape;178;g2d353ab6948_0_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g2d353ab6948_0_56"/>
          <p:cNvSpPr txBox="1"/>
          <p:nvPr>
            <p:ph type="ctrTitle"/>
          </p:nvPr>
        </p:nvSpPr>
        <p:spPr>
          <a:xfrm>
            <a:off x="128550" y="928400"/>
            <a:ext cx="8459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215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1600"/>
              <a:buFont typeface="Source Sans 3"/>
              <a:buChar char="●"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Paridade Demográfica (</a:t>
            </a:r>
            <a:r>
              <a:rPr b="1" i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Demographic Parity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)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B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usca garantir que as previsões positivas de um modelo sejam igualmente distribuídas entre diferentes grupos demográficos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80" name="Google Shape;180;g2d353ab6948_0_56"/>
          <p:cNvSpPr txBox="1"/>
          <p:nvPr/>
        </p:nvSpPr>
        <p:spPr>
          <a:xfrm>
            <a:off x="1276975" y="3245625"/>
            <a:ext cx="6724800" cy="1012200"/>
          </a:xfrm>
          <a:prstGeom prst="rect">
            <a:avLst/>
          </a:prstGeom>
          <a:noFill/>
          <a:ln cap="flat" cmpd="sng" w="19050">
            <a:solidFill>
              <a:srgbClr val="2E29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81" name="Google Shape;181;g2d353ab6948_0_56"/>
          <p:cNvSpPr txBox="1"/>
          <p:nvPr/>
        </p:nvSpPr>
        <p:spPr>
          <a:xfrm>
            <a:off x="446950" y="4635200"/>
            <a:ext cx="8519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Cynthia Dwork. 2006. Differential privacy. In International Colloquium on Automata, Languages, and Programming. Springer, 1–12.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g2d353ab6948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6600" y="3520764"/>
            <a:ext cx="3602999" cy="4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2d353ab6948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975" y="1764663"/>
            <a:ext cx="6724799" cy="132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c232076b60_0_54"/>
          <p:cNvSpPr/>
          <p:nvPr/>
        </p:nvSpPr>
        <p:spPr>
          <a:xfrm>
            <a:off x="-47300" y="-47300"/>
            <a:ext cx="9282000" cy="5250000"/>
          </a:xfrm>
          <a:prstGeom prst="rect">
            <a:avLst/>
          </a:prstGeom>
          <a:solidFill>
            <a:srgbClr val="2E29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E29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2c232076b60_0_54"/>
          <p:cNvSpPr txBox="1"/>
          <p:nvPr>
            <p:ph type="ctrTitle"/>
          </p:nvPr>
        </p:nvSpPr>
        <p:spPr>
          <a:xfrm>
            <a:off x="-47300" y="1675875"/>
            <a:ext cx="928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200">
                <a:solidFill>
                  <a:srgbClr val="FEFEFE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 Adversarial Networks</a:t>
            </a:r>
            <a:endParaRPr b="1" sz="4200">
              <a:solidFill>
                <a:srgbClr val="FEFEFE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6b3361b32_0_38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GAN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5" name="Google Shape;195;g1e6b3361b32_0_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g1e6b3361b32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00" y="852201"/>
            <a:ext cx="7880763" cy="40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38b764292_0_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FAN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2" name="Google Shape;202;g2d38b764292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g2d38b76429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3925" y="1718000"/>
            <a:ext cx="5356137" cy="2986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d38b764292_0_0"/>
          <p:cNvSpPr txBox="1"/>
          <p:nvPr>
            <p:ph type="ctrTitle"/>
          </p:nvPr>
        </p:nvSpPr>
        <p:spPr>
          <a:xfrm>
            <a:off x="128550" y="928400"/>
            <a:ext cx="9015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Este método é inspirado nas 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Redes Adversariais Generativas (GANs)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, mas com o objetivo específico de garantir a 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equidade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em vez de gerar novos dados.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588b3c1b9_0_113"/>
          <p:cNvSpPr txBox="1"/>
          <p:nvPr>
            <p:ph type="ctrTitle"/>
          </p:nvPr>
        </p:nvSpPr>
        <p:spPr>
          <a:xfrm>
            <a:off x="306748" y="175100"/>
            <a:ext cx="826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Escopo do minicurso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69" name="Google Shape;69;ge588b3c1b9_0_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ge588b3c1b9_0_113"/>
          <p:cNvSpPr txBox="1"/>
          <p:nvPr/>
        </p:nvSpPr>
        <p:spPr>
          <a:xfrm>
            <a:off x="241050" y="810728"/>
            <a:ext cx="86619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4800">
            <a:noAutofit/>
          </a:bodyPr>
          <a:lstStyle/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b="0" i="0" lang="en" sz="2200" u="none" cap="none" strike="noStrike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Introdução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Justiça</a:t>
            </a: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em Aprendizagem de </a:t>
            </a: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Máquina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 Adversarial Networks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Metodo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Resultados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Conclusao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41300" lvl="0" marL="4191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972"/>
              </a:buClr>
              <a:buSzPts val="2200"/>
              <a:buFont typeface="Source Sans 3"/>
              <a:buChar char="●"/>
            </a:pPr>
            <a:r>
              <a:rPr lang="en" sz="2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Trabalhos Futuros</a:t>
            </a:r>
            <a:endParaRPr b="0" i="0" sz="2200" u="none" cap="none" strike="noStrike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040a18ca14_0_24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Autoencoder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10" name="Google Shape;210;g3040a18ca14_0_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g3040a18ca14_0_24"/>
          <p:cNvSpPr txBox="1"/>
          <p:nvPr>
            <p:ph type="ctrTitle"/>
          </p:nvPr>
        </p:nvSpPr>
        <p:spPr>
          <a:xfrm>
            <a:off x="128400" y="852200"/>
            <a:ext cx="9015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Ele reconstrói o conjunto de dados de entrada de forma que o resultado seja semelhante ao original, porém, sem as informações que poderiam ser usadas para prever as características protegidas, como raça ou gênero.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12" name="Google Shape;212;g3040a18ca14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850" y="1681700"/>
            <a:ext cx="5708098" cy="323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040a18ca14_0_36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Autoencoder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18" name="Google Shape;218;g3040a18ca14_0_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g3040a18ca14_0_36"/>
          <p:cNvSpPr txBox="1"/>
          <p:nvPr>
            <p:ph type="ctrTitle"/>
          </p:nvPr>
        </p:nvSpPr>
        <p:spPr>
          <a:xfrm>
            <a:off x="531750" y="1494300"/>
            <a:ext cx="83979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MSE(y,x):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Esta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parte da função de perda procura minimizar a diferença entre os dados originais e os dados reconstruídos, garantindo que o autoencoder seja capaz de restaurar os dados de entrada com precisão após comprimi-los na camada interna (bottleneck).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Discriminative Loss: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Esta parte da função de perda é usada para penalizar o modelo se as características protegidas ainda puderem ser previstas a partir dos dados transformados.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c:</a:t>
            </a:r>
            <a:r>
              <a:rPr lang="en" sz="1100"/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É um coeficiente que ajusta a importância relativa da perda discriminativa em comparação com o erro de reconstrução.</a:t>
            </a:r>
            <a:r>
              <a:rPr lang="en" sz="1100"/>
              <a:t> </a:t>
            </a:r>
            <a:endParaRPr sz="11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R: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Este termo é adicionado à função de perda para introduzir regularização no modelo. </a:t>
            </a:r>
            <a:endParaRPr sz="1100"/>
          </a:p>
        </p:txBody>
      </p:sp>
      <p:pic>
        <p:nvPicPr>
          <p:cNvPr id="220" name="Google Shape;220;g3040a18ca14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0" y="852198"/>
            <a:ext cx="7468751" cy="52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37c1f210a_0_1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Racist Network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26" name="Google Shape;226;g2d37c1f210a_0_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g2d37c1f210a_0_10"/>
          <p:cNvSpPr txBox="1"/>
          <p:nvPr>
            <p:ph type="ctrTitle"/>
          </p:nvPr>
        </p:nvSpPr>
        <p:spPr>
          <a:xfrm>
            <a:off x="509275" y="2157550"/>
            <a:ext cx="83979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LR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O</a:t>
            </a: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objetivo desta rede é tentar prever as características protegidas r dos dados transformados y que foram processados pelo autoencoder.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28" name="Google Shape;228;g2d37c1f210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400" y="1085775"/>
            <a:ext cx="3962400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232076b60_0_60"/>
          <p:cNvSpPr/>
          <p:nvPr/>
        </p:nvSpPr>
        <p:spPr>
          <a:xfrm>
            <a:off x="-47300" y="-47300"/>
            <a:ext cx="9282000" cy="5250000"/>
          </a:xfrm>
          <a:prstGeom prst="rect">
            <a:avLst/>
          </a:prstGeom>
          <a:solidFill>
            <a:srgbClr val="2E29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E29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2c232076b60_0_60"/>
          <p:cNvSpPr txBox="1"/>
          <p:nvPr>
            <p:ph type="ctrTitle"/>
          </p:nvPr>
        </p:nvSpPr>
        <p:spPr>
          <a:xfrm>
            <a:off x="-47300" y="1675875"/>
            <a:ext cx="928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200">
                <a:solidFill>
                  <a:srgbClr val="FEFEFE"/>
                </a:solidFill>
                <a:latin typeface="Source Sans 3"/>
                <a:ea typeface="Source Sans 3"/>
                <a:cs typeface="Source Sans 3"/>
                <a:sym typeface="Source Sans 3"/>
              </a:rPr>
              <a:t>Metricas, resultados e gráficos</a:t>
            </a:r>
            <a:endParaRPr b="1" sz="4200">
              <a:solidFill>
                <a:srgbClr val="FEFEFE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d391dbe61a_0_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g2d391dbe61a_0_39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41" name="Google Shape;241;g2d391dbe61a_0_39"/>
          <p:cNvSpPr txBox="1"/>
          <p:nvPr>
            <p:ph type="ctrTitle"/>
          </p:nvPr>
        </p:nvSpPr>
        <p:spPr>
          <a:xfrm>
            <a:off x="306750" y="175100"/>
            <a:ext cx="8519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REGRESSÃO LOGISTICA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42" name="Google Shape;242;g2d391dbe61a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5" y="1671750"/>
            <a:ext cx="4951426" cy="2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2d391dbe61a_0_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1500" y="1386758"/>
            <a:ext cx="3604650" cy="3114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d391dbe61a_0_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g2d391dbe61a_0_50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50" name="Google Shape;250;g2d391dbe61a_0_50"/>
          <p:cNvSpPr txBox="1"/>
          <p:nvPr>
            <p:ph type="ctrTitle"/>
          </p:nvPr>
        </p:nvSpPr>
        <p:spPr>
          <a:xfrm>
            <a:off x="306750" y="175100"/>
            <a:ext cx="8519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REGRESSÃO LOGISTICA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51" name="Google Shape;251;g2d391dbe61a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3924" y="1484600"/>
            <a:ext cx="3557751" cy="2890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2d391dbe61a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825" y="1671750"/>
            <a:ext cx="5353100" cy="25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6cf256e29_0_7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g2c6cf256e29_0_710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59" name="Google Shape;259;g2c6cf256e29_0_71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GRADIENT BOOSTING CLASSIFIER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60" name="Google Shape;260;g2c6cf256e29_0_7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1750"/>
            <a:ext cx="5152250" cy="236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c6cf256e29_0_7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3000" y="1407500"/>
            <a:ext cx="3706424" cy="31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d391dbe61a_0_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g2d391dbe61a_0_8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68" name="Google Shape;268;g2d391dbe61a_0_8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GRADIENT BOOSTING CLASSIFIER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69" name="Google Shape;269;g2d391dbe61a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1450" y="1366842"/>
            <a:ext cx="3739700" cy="2933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2d391dbe61a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24150"/>
            <a:ext cx="5129049" cy="235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d391dbe61a_0_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g2d391dbe61a_0_18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77" name="Google Shape;277;g2d391dbe61a_0_18"/>
          <p:cNvSpPr txBox="1"/>
          <p:nvPr>
            <p:ph type="ctrTitle"/>
          </p:nvPr>
        </p:nvSpPr>
        <p:spPr>
          <a:xfrm>
            <a:off x="306750" y="175100"/>
            <a:ext cx="8519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RANDOM FOREST CLASSIFIER</a:t>
            </a:r>
            <a:endParaRPr b="1" sz="2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78" name="Google Shape;278;g2d391dbe61a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5" y="1778225"/>
            <a:ext cx="4922100" cy="241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d391dbe61a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825" y="1344801"/>
            <a:ext cx="3712216" cy="316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d391dbe61a_0_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g2d391dbe61a_0_29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86" name="Google Shape;286;g2d391dbe61a_0_29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RANDOM FOREST CLASSIFIER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87" name="Google Shape;287;g2d391dbe61a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700" y="1535028"/>
            <a:ext cx="3774449" cy="300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g2d391dbe61a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34175"/>
            <a:ext cx="5094299" cy="2338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c4ffad010_0_6"/>
          <p:cNvSpPr/>
          <p:nvPr/>
        </p:nvSpPr>
        <p:spPr>
          <a:xfrm>
            <a:off x="-47300" y="-47300"/>
            <a:ext cx="9282000" cy="5250000"/>
          </a:xfrm>
          <a:prstGeom prst="rect">
            <a:avLst/>
          </a:prstGeom>
          <a:solidFill>
            <a:srgbClr val="2E29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E29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2ec4ffad010_0_6"/>
          <p:cNvSpPr txBox="1"/>
          <p:nvPr>
            <p:ph type="ctrTitle"/>
          </p:nvPr>
        </p:nvSpPr>
        <p:spPr>
          <a:xfrm>
            <a:off x="-47300" y="2156100"/>
            <a:ext cx="928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200">
                <a:solidFill>
                  <a:srgbClr val="FEFEFE"/>
                </a:solidFill>
                <a:latin typeface="Source Sans 3"/>
                <a:ea typeface="Source Sans 3"/>
                <a:cs typeface="Source Sans 3"/>
                <a:sym typeface="Source Sans 3"/>
              </a:rPr>
              <a:t>Introdução</a:t>
            </a:r>
            <a:endParaRPr b="1" sz="4200">
              <a:solidFill>
                <a:srgbClr val="FEFEFE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d391dbe61a_0_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g2d391dbe61a_0_70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295" name="Google Shape;295;g2d391dbe61a_0_7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RANDOM FOREST CLASSIFIER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296" name="Google Shape;296;g2d391dbe61a_0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700" y="1535028"/>
            <a:ext cx="3774449" cy="300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2d391dbe61a_0_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34175"/>
            <a:ext cx="5094299" cy="2338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d391dbe61a_0_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g2d391dbe61a_0_79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 Adversarial Networks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04" name="Google Shape;304;g2d391dbe61a_0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50" y="875826"/>
            <a:ext cx="3970800" cy="308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2d391dbe61a_0_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50" y="3981625"/>
            <a:ext cx="9092250" cy="11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d391dbe61a_0_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g2d391dbe61a_0_60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312" name="Google Shape;312;g2d391dbe61a_0_60"/>
          <p:cNvSpPr txBox="1"/>
          <p:nvPr>
            <p:ph type="ctrTitle"/>
          </p:nvPr>
        </p:nvSpPr>
        <p:spPr>
          <a:xfrm>
            <a:off x="306750" y="175100"/>
            <a:ext cx="8519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MLP rede feedforward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13" name="Google Shape;313;g2d391dbe61a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5" y="1671750"/>
            <a:ext cx="5168600" cy="241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2d391dbe61a_0_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025" y="1040289"/>
            <a:ext cx="3917474" cy="330398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2d391dbe61a_0_60"/>
          <p:cNvSpPr txBox="1"/>
          <p:nvPr/>
        </p:nvSpPr>
        <p:spPr>
          <a:xfrm>
            <a:off x="57925" y="4410475"/>
            <a:ext cx="569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Aqui é o resultado do modelo de classificação MLP depois dos dados sendo </a:t>
            </a:r>
            <a:r>
              <a:rPr lang="en" sz="1800">
                <a:solidFill>
                  <a:schemeClr val="dk2"/>
                </a:solidFill>
              </a:rPr>
              <a:t>tratados</a:t>
            </a:r>
            <a:r>
              <a:rPr lang="en" sz="1800">
                <a:solidFill>
                  <a:schemeClr val="dk2"/>
                </a:solidFill>
              </a:rPr>
              <a:t> pelo Autoencoder.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d391dbe61a_0_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g2d391dbe61a_0_90"/>
          <p:cNvSpPr txBox="1"/>
          <p:nvPr>
            <p:ph type="ctrTitle"/>
          </p:nvPr>
        </p:nvSpPr>
        <p:spPr>
          <a:xfrm>
            <a:off x="0" y="1210050"/>
            <a:ext cx="12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Métricas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322" name="Google Shape;322;g2d391dbe61a_0_9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MLP rede feedforward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23" name="Google Shape;323;g2d391dbe61a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24150"/>
            <a:ext cx="4941900" cy="23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g2d391dbe61a_0_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950" y="1412422"/>
            <a:ext cx="3932050" cy="305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d391dbe61a_0_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0" name="Google Shape;330;g2d391dbe61a_0_100"/>
          <p:cNvSpPr txBox="1"/>
          <p:nvPr>
            <p:ph type="ctrTitle"/>
          </p:nvPr>
        </p:nvSpPr>
        <p:spPr>
          <a:xfrm>
            <a:off x="0" y="943600"/>
            <a:ext cx="21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Hiperparâmetros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331" name="Google Shape;331;g2d391dbe61a_0_10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MLP rede feedforward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32" name="Google Shape;332;g2d391dbe61a_0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5" y="1405300"/>
            <a:ext cx="4907150" cy="2566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g2d391dbe61a_0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725" y="3087950"/>
            <a:ext cx="4043924" cy="157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d391dbe61a_0_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g2d391dbe61a_0_110"/>
          <p:cNvSpPr txBox="1"/>
          <p:nvPr>
            <p:ph type="ctrTitle"/>
          </p:nvPr>
        </p:nvSpPr>
        <p:spPr>
          <a:xfrm>
            <a:off x="0" y="943600"/>
            <a:ext cx="21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 </a:t>
            </a:r>
            <a:r>
              <a:rPr lang="en" sz="18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Hiperparâmetros </a:t>
            </a:r>
            <a:r>
              <a:rPr lang="en" sz="16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00">
                <a:solidFill>
                  <a:schemeClr val="lt1"/>
                </a:solidFill>
                <a:highlight>
                  <a:srgbClr val="2E2972"/>
                </a:highlight>
                <a:latin typeface="Source Sans 3"/>
                <a:ea typeface="Source Sans 3"/>
                <a:cs typeface="Source Sans 3"/>
                <a:sym typeface="Source Sans 3"/>
              </a:rPr>
              <a:t>.</a:t>
            </a:r>
            <a:endParaRPr sz="100">
              <a:solidFill>
                <a:srgbClr val="2E2972"/>
              </a:solidFill>
            </a:endParaRPr>
          </a:p>
        </p:txBody>
      </p:sp>
      <p:sp>
        <p:nvSpPr>
          <p:cNvPr id="340" name="Google Shape;340;g2d391dbe61a_0_11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</a:t>
            </a: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Fair Adversarial Networks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41" name="Google Shape;341;g2d391dbe61a_0_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5" y="1405300"/>
            <a:ext cx="4755700" cy="315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g2d391dbe61a_0_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900" y="1627425"/>
            <a:ext cx="3989025" cy="1888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7" name="Google Shape;347;g2c232076b60_0_72"/>
          <p:cNvCxnSpPr/>
          <p:nvPr/>
        </p:nvCxnSpPr>
        <p:spPr>
          <a:xfrm>
            <a:off x="4205450" y="943350"/>
            <a:ext cx="0" cy="2494800"/>
          </a:xfrm>
          <a:prstGeom prst="straightConnector1">
            <a:avLst/>
          </a:prstGeom>
          <a:noFill/>
          <a:ln cap="flat" cmpd="sng" w="9525">
            <a:solidFill>
              <a:srgbClr val="2E297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8" name="Google Shape;348;g2c232076b60_0_72"/>
          <p:cNvSpPr txBox="1"/>
          <p:nvPr>
            <p:ph type="ctrTitle"/>
          </p:nvPr>
        </p:nvSpPr>
        <p:spPr>
          <a:xfrm>
            <a:off x="5378025" y="1769350"/>
            <a:ext cx="350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Javam Machado</a:t>
            </a:r>
            <a:endParaRPr b="1"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javam.machado@lsbd.ufc.br</a:t>
            </a:r>
            <a:endParaRPr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349" name="Google Shape;349;g2c232076b60_0_72"/>
          <p:cNvSpPr txBox="1"/>
          <p:nvPr>
            <p:ph type="ctrTitle"/>
          </p:nvPr>
        </p:nvSpPr>
        <p:spPr>
          <a:xfrm>
            <a:off x="5378025" y="2367500"/>
            <a:ext cx="350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Felipe Timbó</a:t>
            </a:r>
            <a:endParaRPr b="1"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felipe.timbo@lsbd.ufc.br</a:t>
            </a:r>
            <a:endParaRPr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350" name="Google Shape;350;g2c232076b60_0_72"/>
          <p:cNvSpPr txBox="1"/>
          <p:nvPr>
            <p:ph type="ctrTitle"/>
          </p:nvPr>
        </p:nvSpPr>
        <p:spPr>
          <a:xfrm>
            <a:off x="5378025" y="2941900"/>
            <a:ext cx="350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André Mendonça</a:t>
            </a:r>
            <a:endParaRPr b="1"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4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andre.luis@lsbd.ufc.br</a:t>
            </a:r>
            <a:endParaRPr sz="14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51" name="Google Shape;351;g2c232076b60_0_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1825" y="4114450"/>
            <a:ext cx="1936376" cy="5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2c232076b60_0_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91300" y="4114450"/>
            <a:ext cx="1269165" cy="5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g2c232076b60_0_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6476" y="1314650"/>
            <a:ext cx="2079100" cy="17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2c232076b60_0_72"/>
          <p:cNvSpPr txBox="1"/>
          <p:nvPr>
            <p:ph type="ctrTitle"/>
          </p:nvPr>
        </p:nvSpPr>
        <p:spPr>
          <a:xfrm>
            <a:off x="4291300" y="831000"/>
            <a:ext cx="431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0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Análise de Dados </a:t>
            </a:r>
            <a:endParaRPr b="1" sz="20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0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Privada em Redes Sociais</a:t>
            </a:r>
            <a:endParaRPr b="1" sz="20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355" name="Google Shape;355;g2c232076b60_0_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73572" y="4114450"/>
            <a:ext cx="511656" cy="53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08974b7ac_0_13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Aprendizagem de Máquina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82" name="Google Shape;82;g2c08974b7ac_0_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g2c08974b7ac_0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9350" y="852200"/>
            <a:ext cx="4005299" cy="39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7a742173a_0_27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Aprendizagem de Máquina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89" name="Google Shape;89;g1e7a742173a_0_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g1e7a742173a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813" y="993375"/>
            <a:ext cx="4768382" cy="39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232076b60_0_48"/>
          <p:cNvSpPr/>
          <p:nvPr/>
        </p:nvSpPr>
        <p:spPr>
          <a:xfrm>
            <a:off x="-47300" y="-47300"/>
            <a:ext cx="9282000" cy="5250000"/>
          </a:xfrm>
          <a:prstGeom prst="rect">
            <a:avLst/>
          </a:prstGeom>
          <a:solidFill>
            <a:srgbClr val="2E29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E29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2c232076b60_0_48"/>
          <p:cNvSpPr txBox="1"/>
          <p:nvPr>
            <p:ph type="ctrTitle"/>
          </p:nvPr>
        </p:nvSpPr>
        <p:spPr>
          <a:xfrm>
            <a:off x="-47300" y="1980675"/>
            <a:ext cx="928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200">
                <a:solidFill>
                  <a:srgbClr val="FEFEFE"/>
                </a:solidFill>
                <a:latin typeface="Source Sans 3"/>
                <a:ea typeface="Source Sans 3"/>
                <a:cs typeface="Source Sans 3"/>
                <a:sym typeface="Source Sans 3"/>
              </a:rPr>
              <a:t>Justiça em Aprendizagem de Máquina</a:t>
            </a:r>
            <a:endParaRPr b="1" sz="4200">
              <a:solidFill>
                <a:srgbClr val="FEFEFE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bd7d91428_0_1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Motivação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02" name="Google Shape;102;g21bd7d91428_0_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g21bd7d91428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763" y="1144888"/>
            <a:ext cx="6086475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1bd7d91428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9462" y="2323988"/>
            <a:ext cx="3385093" cy="2627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6b3361b32_0_0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Motivação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10" name="Google Shape;110;g1e6b3361b32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g1e6b3361b3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050" y="978325"/>
            <a:ext cx="4876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1e6b3361b3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5488" y="1664125"/>
            <a:ext cx="6247123" cy="317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bd7d91428_0_38"/>
          <p:cNvSpPr txBox="1"/>
          <p:nvPr>
            <p:ph type="ctrTitle"/>
          </p:nvPr>
        </p:nvSpPr>
        <p:spPr>
          <a:xfrm>
            <a:off x="306750" y="175100"/>
            <a:ext cx="851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Bias</a:t>
            </a:r>
            <a:endParaRPr b="1" sz="32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18" name="Google Shape;118;g21bd7d91428_0_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9" name="Google Shape;119;g21bd7d91428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6950" y="1464600"/>
            <a:ext cx="1952625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1bd7d91428_0_38"/>
          <p:cNvSpPr txBox="1"/>
          <p:nvPr>
            <p:ph type="ctrTitle"/>
          </p:nvPr>
        </p:nvSpPr>
        <p:spPr>
          <a:xfrm>
            <a:off x="222200" y="1414400"/>
            <a:ext cx="47133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Viés Preexistente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: Esse tipo de viés surge quando os preconceitos da sociedade estão refletidos nos </a:t>
            </a:r>
            <a:r>
              <a:rPr lang="en" sz="1600" u="sng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dados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utilizados para treinar os modelos.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Viés Técnico: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Esse viés é introduzido durante o funcionamento do sistema técnico, especialmente nas decisões de </a:t>
            </a:r>
            <a:r>
              <a:rPr lang="en" sz="1600" u="sng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pré-processamento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de dados.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Viés Emergente 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Esse viés se desenvolve após o sistema ser implantado, surgindo de loops de feedback ou da </a:t>
            </a:r>
            <a:r>
              <a:rPr lang="en" sz="1600" u="sng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interação</a:t>
            </a:r>
            <a:r>
              <a:rPr lang="en" sz="1600">
                <a:solidFill>
                  <a:srgbClr val="2E2972"/>
                </a:solidFill>
                <a:latin typeface="Source Sans 3"/>
                <a:ea typeface="Source Sans 3"/>
                <a:cs typeface="Source Sans 3"/>
                <a:sym typeface="Source Sans 3"/>
              </a:rPr>
              <a:t> do sistema com seus usuários.</a:t>
            </a:r>
            <a:endParaRPr sz="1600">
              <a:solidFill>
                <a:srgbClr val="2E2972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